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/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/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/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/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/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/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/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/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/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/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creen Shot 2018-05-27 at 14.20.46.png" descr="Screen Shot 2018-05-27 at 14.20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709" y="0"/>
            <a:ext cx="24399418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Screen Shot 2018-05-27 at 14.21.47.png" descr="Screen Shot 2018-05-27 at 14.21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1696423"/>
            <a:ext cx="18288000" cy="10323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Screen Shot 2018-05-27 at 14.21.33.png" descr="Screen Shot 2018-05-27 at 14.21.3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26593" y="1897265"/>
            <a:ext cx="18288001" cy="10278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Screen Shot 2018-05-27 at 14.21.24.png" descr="Screen Shot 2018-05-27 at 14.21.2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05187" y="2068442"/>
            <a:ext cx="18288001" cy="102934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Screen Shot 2018-05-27 at 14.21.08.png" descr="Screen Shot 2018-05-27 at 14.21.0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583781" y="2242859"/>
            <a:ext cx="18288001" cy="103018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Screen Shot 2018-05-27 at 14.20.58.png" descr="Screen Shot 2018-05-27 at 14.20.58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175" y="-67748"/>
            <a:ext cx="24377650" cy="137322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creen Shot 2018-05-27 at 14.21.47.png" descr="Screen Shot 2018-05-27 at 14.21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1696423"/>
            <a:ext cx="18288000" cy="10323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Screen Shot 2018-05-27 at 14.21.33.png" descr="Screen Shot 2018-05-27 at 14.21.3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26593" y="1897265"/>
            <a:ext cx="18288001" cy="10278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Screen Shot 2018-05-27 at 14.21.24.png" descr="Screen Shot 2018-05-27 at 14.21.2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05187" y="2068442"/>
            <a:ext cx="18288001" cy="102934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Screen Shot 2018-05-27 at 14.21.08.png" descr="Screen Shot 2018-05-27 at 14.21.0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381" y="-17741"/>
            <a:ext cx="24411852" cy="137514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Screen Shot 2018-05-27 at 14.21.47.png" descr="Screen Shot 2018-05-27 at 14.21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1696423"/>
            <a:ext cx="18288000" cy="10323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Screen Shot 2018-05-27 at 14.21.33.png" descr="Screen Shot 2018-05-27 at 14.21.3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26593" y="1897265"/>
            <a:ext cx="18288001" cy="102786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Screen Shot 2018-05-27 at 14.21.24.png" descr="Screen Shot 2018-05-27 at 14.21.2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87" y="-39758"/>
            <a:ext cx="24368630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Screen Shot 2018-05-27 at 14.21.47.png" descr="Screen Shot 2018-05-27 at 14.21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8000" y="1696423"/>
            <a:ext cx="18288000" cy="10323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Screen Shot 2018-05-27 at 14.21.33.png" descr="Screen Shot 2018-05-27 at 14.21.3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4607" y="-7735"/>
            <a:ext cx="24431318" cy="137314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creen Shot 2018-05-27 at 14.21.47.png" descr="Screen Shot 2018-05-27 at 14.21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5400" y="-56177"/>
            <a:ext cx="24497643" cy="138283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Document Analysis"/>
          <p:cNvSpPr/>
          <p:nvPr>
            <p:ph type="title"/>
          </p:nvPr>
        </p:nvSpPr>
        <p:spPr>
          <a:xfrm>
            <a:off x="1689100" y="673100"/>
            <a:ext cx="21005800" cy="2286000"/>
          </a:xfrm>
          <a:prstGeom prst="rect">
            <a:avLst/>
          </a:prstGeom>
        </p:spPr>
        <p:txBody>
          <a:bodyPr/>
          <a:lstStyle>
            <a:lvl1pPr>
              <a:defRPr sz="72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Document Analysis </a:t>
            </a:r>
          </a:p>
        </p:txBody>
      </p:sp>
      <p:pic>
        <p:nvPicPr>
          <p:cNvPr id="142" name="noun_881498_cc.png" descr="noun_881498_cc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19053"/>
          <a:stretch>
            <a:fillRect/>
          </a:stretch>
        </p:blipFill>
        <p:spPr>
          <a:xfrm>
            <a:off x="17744121" y="5057140"/>
            <a:ext cx="6081079" cy="4922417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Health Insurance and Work Contracts are long and complicated…"/>
          <p:cNvSpPr/>
          <p:nvPr/>
        </p:nvSpPr>
        <p:spPr>
          <a:xfrm>
            <a:off x="724217" y="3644860"/>
            <a:ext cx="17407295" cy="774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latin typeface="Arial Black"/>
                <a:ea typeface="Arial Black"/>
                <a:cs typeface="Arial Black"/>
                <a:sym typeface="Arial Black"/>
              </a:defRPr>
            </a:pPr>
            <a:r>
              <a:t>Health Insurance and Work Contracts are long and complicated</a:t>
            </a:r>
          </a:p>
          <a:p>
            <a:pPr algn="l">
              <a:defRPr>
                <a:latin typeface="Arial Black"/>
                <a:ea typeface="Arial Black"/>
                <a:cs typeface="Arial Black"/>
                <a:sym typeface="Arial Black"/>
              </a:defRPr>
            </a:pPr>
          </a:p>
          <a:p>
            <a:pPr lvl="1" marL="1245576" indent="-610576" algn="l">
              <a:buSzPct val="75000"/>
              <a:buChar char="•"/>
              <a:defRPr sz="4000">
                <a:latin typeface="Arial Black"/>
                <a:ea typeface="Arial Black"/>
                <a:cs typeface="Arial Black"/>
                <a:sym typeface="Arial Black"/>
              </a:defRPr>
            </a:pPr>
            <a:r>
              <a:t>How best to summarise their contents relevant to disabilities?</a:t>
            </a:r>
          </a:p>
          <a:p>
            <a:pPr lvl="1" marL="1245576" indent="-610576" algn="l">
              <a:buSzPct val="75000"/>
              <a:buChar char="•"/>
              <a:defRPr sz="4000">
                <a:latin typeface="Arial Black"/>
                <a:ea typeface="Arial Black"/>
                <a:cs typeface="Arial Black"/>
                <a:sym typeface="Arial Black"/>
              </a:defRPr>
            </a:pPr>
          </a:p>
          <a:p>
            <a:pPr lvl="1" marL="1245576" indent="-610576" algn="l">
              <a:buSzPct val="75000"/>
              <a:buChar char="•"/>
              <a:defRPr sz="4000">
                <a:latin typeface="Arial Black"/>
                <a:ea typeface="Arial Black"/>
                <a:cs typeface="Arial Black"/>
                <a:sym typeface="Arial Black"/>
              </a:defRPr>
            </a:pPr>
            <a:r>
              <a:t>How does the document compare to other policies?</a:t>
            </a:r>
          </a:p>
          <a:p>
            <a:pPr lvl="1" marL="1245576" indent="-610576" algn="l">
              <a:buSzPct val="75000"/>
              <a:buChar char="•"/>
              <a:defRPr sz="4000">
                <a:latin typeface="Arial Black"/>
                <a:ea typeface="Arial Black"/>
                <a:cs typeface="Arial Black"/>
                <a:sym typeface="Arial Black"/>
              </a:defRPr>
            </a:pPr>
          </a:p>
          <a:p>
            <a:pPr lvl="1" marL="1245576" indent="-610576" algn="l">
              <a:buSzPct val="75000"/>
              <a:buChar char="•"/>
              <a:defRPr sz="4000">
                <a:latin typeface="Arial Black"/>
                <a:ea typeface="Arial Black"/>
                <a:cs typeface="Arial Black"/>
                <a:sym typeface="Arial Black"/>
              </a:defRPr>
            </a:pPr>
            <a:r>
              <a:t>How to present this information in a clear and concise way?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Disability KeyWords"/>
          <p:cNvSpPr/>
          <p:nvPr/>
        </p:nvSpPr>
        <p:spPr>
          <a:xfrm>
            <a:off x="10668000" y="247153"/>
            <a:ext cx="3482876" cy="2038847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Disability KeyWords</a:t>
            </a:r>
          </a:p>
        </p:txBody>
      </p:sp>
      <p:sp>
        <p:nvSpPr>
          <p:cNvPr id="146" name="Document"/>
          <p:cNvSpPr/>
          <p:nvPr/>
        </p:nvSpPr>
        <p:spPr>
          <a:xfrm>
            <a:off x="1549400" y="6139953"/>
            <a:ext cx="3482876" cy="2038847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Document</a:t>
            </a:r>
          </a:p>
        </p:txBody>
      </p:sp>
      <p:sp>
        <p:nvSpPr>
          <p:cNvPr id="147" name="Chunking / Leminisation"/>
          <p:cNvSpPr/>
          <p:nvPr/>
        </p:nvSpPr>
        <p:spPr>
          <a:xfrm>
            <a:off x="6108700" y="6139953"/>
            <a:ext cx="3482876" cy="2038847"/>
          </a:xfrm>
          <a:prstGeom prst="rect">
            <a:avLst/>
          </a:prstGeom>
          <a:solidFill>
            <a:schemeClr val="accent1">
              <a:satOff val="-3355"/>
              <a:lumOff val="2661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Chunking / Leminisation</a:t>
            </a:r>
          </a:p>
        </p:txBody>
      </p:sp>
      <p:sp>
        <p:nvSpPr>
          <p:cNvPr id="148" name="Line"/>
          <p:cNvSpPr/>
          <p:nvPr/>
        </p:nvSpPr>
        <p:spPr>
          <a:xfrm>
            <a:off x="5071959" y="7239000"/>
            <a:ext cx="997058" cy="0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49" name="Line"/>
          <p:cNvSpPr/>
          <p:nvPr/>
        </p:nvSpPr>
        <p:spPr>
          <a:xfrm>
            <a:off x="9631259" y="7239000"/>
            <a:ext cx="997058" cy="0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50" name="Intersection"/>
          <p:cNvSpPr/>
          <p:nvPr/>
        </p:nvSpPr>
        <p:spPr>
          <a:xfrm>
            <a:off x="10668000" y="6139953"/>
            <a:ext cx="3482876" cy="2038847"/>
          </a:xfrm>
          <a:prstGeom prst="rect">
            <a:avLst/>
          </a:prstGeom>
          <a:solidFill>
            <a:schemeClr val="accent1">
              <a:satOff val="-3355"/>
              <a:lumOff val="2661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Intersection</a:t>
            </a:r>
          </a:p>
        </p:txBody>
      </p:sp>
      <p:sp>
        <p:nvSpPr>
          <p:cNvPr id="151" name="Line"/>
          <p:cNvSpPr/>
          <p:nvPr/>
        </p:nvSpPr>
        <p:spPr>
          <a:xfrm>
            <a:off x="12409437" y="4859317"/>
            <a:ext cx="1" cy="1250743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52" name="Chunking / Leminisation"/>
          <p:cNvSpPr/>
          <p:nvPr/>
        </p:nvSpPr>
        <p:spPr>
          <a:xfrm>
            <a:off x="10668000" y="3095376"/>
            <a:ext cx="3482876" cy="2038848"/>
          </a:xfrm>
          <a:prstGeom prst="rect">
            <a:avLst/>
          </a:prstGeom>
          <a:solidFill>
            <a:schemeClr val="accent1">
              <a:satOff val="-3355"/>
              <a:lumOff val="2661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Chunking / Leminisation</a:t>
            </a:r>
          </a:p>
        </p:txBody>
      </p:sp>
      <p:sp>
        <p:nvSpPr>
          <p:cNvPr id="153" name="Line"/>
          <p:cNvSpPr/>
          <p:nvPr/>
        </p:nvSpPr>
        <p:spPr>
          <a:xfrm>
            <a:off x="12409437" y="2315894"/>
            <a:ext cx="1" cy="749589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54" name="Line"/>
          <p:cNvSpPr/>
          <p:nvPr/>
        </p:nvSpPr>
        <p:spPr>
          <a:xfrm>
            <a:off x="14190559" y="7159376"/>
            <a:ext cx="2178158" cy="1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55" name="Line"/>
          <p:cNvSpPr/>
          <p:nvPr/>
        </p:nvSpPr>
        <p:spPr>
          <a:xfrm>
            <a:off x="12409437" y="8208694"/>
            <a:ext cx="1" cy="712113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56" name="Relevant Sentences /…"/>
          <p:cNvSpPr/>
          <p:nvPr/>
        </p:nvSpPr>
        <p:spPr>
          <a:xfrm>
            <a:off x="9699476" y="8950701"/>
            <a:ext cx="5419924" cy="2038847"/>
          </a:xfrm>
          <a:prstGeom prst="rect">
            <a:avLst/>
          </a:prstGeom>
          <a:solidFill>
            <a:schemeClr val="accent2">
              <a:hueOff val="-2473793"/>
              <a:satOff val="-50209"/>
              <a:lumOff val="235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Relevant Sentences /</a:t>
            </a:r>
          </a:p>
          <a:p>
            <a: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Document Info Density</a:t>
            </a:r>
          </a:p>
        </p:txBody>
      </p:sp>
      <p:sp>
        <p:nvSpPr>
          <p:cNvPr id="157" name="Sentiment Score"/>
          <p:cNvSpPr/>
          <p:nvPr/>
        </p:nvSpPr>
        <p:spPr>
          <a:xfrm>
            <a:off x="17491372" y="8950701"/>
            <a:ext cx="3482877" cy="2038847"/>
          </a:xfrm>
          <a:prstGeom prst="rect">
            <a:avLst/>
          </a:prstGeom>
          <a:solidFill>
            <a:schemeClr val="accent2">
              <a:hueOff val="-2473793"/>
              <a:satOff val="-50209"/>
              <a:lumOff val="235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Sentiment Score</a:t>
            </a:r>
          </a:p>
        </p:txBody>
      </p:sp>
      <p:sp>
        <p:nvSpPr>
          <p:cNvPr id="158" name="Naive Bayes Sentiment Classification"/>
          <p:cNvSpPr/>
          <p:nvPr/>
        </p:nvSpPr>
        <p:spPr>
          <a:xfrm>
            <a:off x="16408399" y="6219576"/>
            <a:ext cx="5648823" cy="2038848"/>
          </a:xfrm>
          <a:prstGeom prst="rect">
            <a:avLst/>
          </a:prstGeom>
          <a:solidFill>
            <a:schemeClr val="accent1">
              <a:satOff val="-3355"/>
              <a:lumOff val="2661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Naive Bayes Sentiment Classification</a:t>
            </a:r>
          </a:p>
        </p:txBody>
      </p:sp>
      <p:sp>
        <p:nvSpPr>
          <p:cNvPr id="159" name="Line"/>
          <p:cNvSpPr/>
          <p:nvPr/>
        </p:nvSpPr>
        <p:spPr>
          <a:xfrm>
            <a:off x="19232810" y="8208694"/>
            <a:ext cx="1" cy="712113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60" name="Line"/>
          <p:cNvSpPr/>
          <p:nvPr/>
        </p:nvSpPr>
        <p:spPr>
          <a:xfrm>
            <a:off x="16244837" y="11289516"/>
            <a:ext cx="1" cy="712113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61" name="Line"/>
          <p:cNvSpPr/>
          <p:nvPr/>
        </p:nvSpPr>
        <p:spPr>
          <a:xfrm>
            <a:off x="12700000" y="11285021"/>
            <a:ext cx="7089675" cy="1"/>
          </a:xfrm>
          <a:prstGeom prst="line">
            <a:avLst/>
          </a:prstGeom>
          <a:ln w="635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62" name="Document Comparison Score"/>
          <p:cNvSpPr/>
          <p:nvPr/>
        </p:nvSpPr>
        <p:spPr>
          <a:xfrm>
            <a:off x="12409387" y="12201901"/>
            <a:ext cx="7670901" cy="1015406"/>
          </a:xfrm>
          <a:prstGeom prst="rect">
            <a:avLst/>
          </a:prstGeom>
          <a:solidFill>
            <a:schemeClr val="accent2">
              <a:hueOff val="-2473793"/>
              <a:satOff val="-50209"/>
              <a:lumOff val="235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Document Comparison Score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